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3" r:id="rId5"/>
    <p:sldId id="272" r:id="rId6"/>
    <p:sldId id="260" r:id="rId7"/>
    <p:sldId id="261" r:id="rId8"/>
    <p:sldId id="262" r:id="rId9"/>
    <p:sldId id="263" r:id="rId10"/>
    <p:sldId id="264" r:id="rId11"/>
    <p:sldId id="265" r:id="rId12"/>
    <p:sldId id="266" r:id="rId13"/>
    <p:sldId id="267" r:id="rId14"/>
    <p:sldId id="275" r:id="rId15"/>
    <p:sldId id="269" r:id="rId16"/>
    <p:sldId id="270"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5F69DA2-392E-458F-8014-A9C270F91A2C}" type="datetimeFigureOut">
              <a:rPr lang="el-GR" smtClean="0"/>
              <a:pPr/>
              <a:t>7/2/2022</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FA6AD2B1-10E5-47BE-B643-3EF17D3A5D59}"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69DA2-392E-458F-8014-A9C270F91A2C}" type="datetimeFigureOut">
              <a:rPr lang="el-GR" smtClean="0"/>
              <a:pPr/>
              <a:t>7/2/2022</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6AD2B1-10E5-47BE-B643-3EF17D3A5D59}"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1.bp.blogspot.com/-nhyqbSdYDOk/VRHOyhcrkkI/AAAAAAAAAYg/YDpGNx235t4/s1600/makelet.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elinaenglish.blogspot.com/2015/03/modal-verbs.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1.bp.blogspot.com/-I-DQQM7DBZk/VPxGqWXg5qI/AAAAAAAAAR0/1o5fmgH5L0g/s1600/impersonalpassive.pn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1.bp.blogspot.com/-dUr45TTgfJQ/VMEuoM1dh4I/AAAAAAAAALE/cEHtdn7Ocdg/s1600/passive.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delinaenglish.blogspot.com/2015/02/infinitive-form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n-US" sz="6600" b="1" i="1" dirty="0"/>
              <a:t>PASSIVE VOICE</a:t>
            </a:r>
            <a:endParaRPr lang="el-GR" sz="6600"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nhyqbSdYDOk/VRHOyhcrkkI/AAAAAAAAAYg/YDpGNx235t4/s1600/makelet.jpg">
            <a:hlinkClick r:id="rId2"/>
          </p:cNvPr>
          <p:cNvPicPr>
            <a:picLocks noGrp="1"/>
          </p:cNvPicPr>
          <p:nvPr>
            <p:ph idx="1"/>
          </p:nvPr>
        </p:nvPicPr>
        <p:blipFill>
          <a:blip r:embed="rId3"/>
          <a:srcRect/>
          <a:stretch>
            <a:fillRect/>
          </a:stretch>
        </p:blipFill>
        <p:spPr bwMode="auto">
          <a:xfrm>
            <a:off x="642910" y="1142984"/>
            <a:ext cx="8001056" cy="464347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IMPERATIVE (= προστακτική)</a:t>
            </a:r>
            <a:br>
              <a:rPr lang="el-GR" dirty="0"/>
            </a:br>
            <a:endParaRPr lang="el-GR" dirty="0"/>
          </a:p>
        </p:txBody>
      </p:sp>
      <p:sp>
        <p:nvSpPr>
          <p:cNvPr id="3" name="2 - Θέση περιεχομένου"/>
          <p:cNvSpPr>
            <a:spLocks noGrp="1"/>
          </p:cNvSpPr>
          <p:nvPr>
            <p:ph idx="1"/>
          </p:nvPr>
        </p:nvSpPr>
        <p:spPr>
          <a:xfrm>
            <a:off x="251520" y="1600200"/>
            <a:ext cx="8712968" cy="4525963"/>
          </a:xfrm>
        </p:spPr>
        <p:txBody>
          <a:bodyPr>
            <a:normAutofit fontScale="92500" lnSpcReduction="10000"/>
          </a:bodyPr>
          <a:lstStyle/>
          <a:p>
            <a:r>
              <a:rPr lang="el-GR" dirty="0"/>
              <a:t>Ο σχηματισμός της παθητικής προστακτικής γίνεται με τη βοήθεια των </a:t>
            </a:r>
            <a:r>
              <a:rPr lang="el-GR" dirty="0">
                <a:hlinkClick r:id="rId2"/>
              </a:rPr>
              <a:t>modal</a:t>
            </a:r>
            <a:r>
              <a:rPr lang="el-GR" dirty="0"/>
              <a:t>: </a:t>
            </a:r>
            <a:r>
              <a:rPr lang="el-GR" b="1" i="1" dirty="0"/>
              <a:t>must be / should be</a:t>
            </a:r>
            <a:br>
              <a:rPr lang="el-GR" dirty="0"/>
            </a:br>
            <a:br>
              <a:rPr lang="el-GR" b="1" i="1" dirty="0"/>
            </a:br>
            <a:r>
              <a:rPr lang="el-GR" b="1" dirty="0"/>
              <a:t>       ACTIVE VOICE               </a:t>
            </a:r>
            <a:r>
              <a:rPr lang="en-US" b="1" dirty="0"/>
              <a:t>  </a:t>
            </a:r>
            <a:r>
              <a:rPr lang="el-GR" b="1" dirty="0"/>
              <a:t>       PASSIVE VOICE</a:t>
            </a:r>
            <a:br>
              <a:rPr lang="el-GR" dirty="0"/>
            </a:br>
            <a:r>
              <a:rPr lang="el-GR" dirty="0"/>
              <a:t>e.g. Put out that cigarette.    </a:t>
            </a:r>
            <a:r>
              <a:rPr lang="en-US" dirty="0"/>
              <a:t>--&gt;    That cigarette               </a:t>
            </a:r>
          </a:p>
          <a:p>
            <a:pPr marL="0" indent="0">
              <a:buNone/>
            </a:pPr>
            <a:r>
              <a:rPr lang="en-US" dirty="0"/>
              <a:t>                                                     should/must be put out.</a:t>
            </a:r>
          </a:p>
          <a:p>
            <a:pPr marL="0" indent="0">
              <a:buNone/>
            </a:pPr>
            <a:br>
              <a:rPr lang="en-US" dirty="0"/>
            </a:br>
            <a:r>
              <a:rPr lang="en-US" dirty="0"/>
              <a:t>e.g. Don't close that window. --&gt;   That window </a:t>
            </a:r>
          </a:p>
          <a:p>
            <a:pPr marL="0" indent="0">
              <a:buNone/>
            </a:pPr>
            <a:r>
              <a:rPr lang="en-US" dirty="0"/>
              <a:t>                                              shouldn't/mustn't be closed.</a:t>
            </a:r>
            <a:br>
              <a:rPr lang="en-US" dirty="0"/>
            </a:br>
            <a:endParaRPr lang="el-GR" dirty="0"/>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QUESTIONS</a:t>
            </a:r>
            <a:br>
              <a:rPr lang="el-GR" dirty="0"/>
            </a:br>
            <a:endParaRPr lang="el-GR" dirty="0"/>
          </a:p>
        </p:txBody>
      </p:sp>
      <p:sp>
        <p:nvSpPr>
          <p:cNvPr id="3" name="2 - Θέση περιεχομένου"/>
          <p:cNvSpPr>
            <a:spLocks noGrp="1"/>
          </p:cNvSpPr>
          <p:nvPr>
            <p:ph idx="1"/>
          </p:nvPr>
        </p:nvSpPr>
        <p:spPr>
          <a:xfrm>
            <a:off x="179512" y="928670"/>
            <a:ext cx="8712968" cy="5197493"/>
          </a:xfrm>
        </p:spPr>
        <p:txBody>
          <a:bodyPr>
            <a:normAutofit fontScale="92500" lnSpcReduction="10000"/>
          </a:bodyPr>
          <a:lstStyle/>
          <a:p>
            <a:pPr>
              <a:buNone/>
            </a:pPr>
            <a:endParaRPr lang="el-GR" dirty="0"/>
          </a:p>
          <a:p>
            <a:r>
              <a:rPr lang="el-GR" dirty="0"/>
              <a:t>Προκειμένου να μην μπερδευτούμε κατά τη μετατροπή των ερωτηματικών προτάσεων στην παθητική φωνή, αρχικά μετατρέπουμε την ενεργητική ερωτηματική πρόταση σε κατάφαση. </a:t>
            </a:r>
            <a:br>
              <a:rPr lang="el-GR" dirty="0"/>
            </a:br>
            <a:br>
              <a:rPr lang="el-GR" dirty="0"/>
            </a:br>
            <a:r>
              <a:rPr lang="el-GR" dirty="0"/>
              <a:t>             </a:t>
            </a:r>
            <a:r>
              <a:rPr lang="el-GR" b="1" dirty="0"/>
              <a:t>ΕΡΩΤΗΣΗ</a:t>
            </a:r>
            <a:r>
              <a:rPr lang="en-US" b="1" dirty="0"/>
              <a:t>                                     </a:t>
            </a:r>
            <a:r>
              <a:rPr lang="el-GR" b="1" dirty="0"/>
              <a:t>ΚΑΤΑΦΑΣΗ</a:t>
            </a:r>
            <a:br>
              <a:rPr lang="en-US" dirty="0"/>
            </a:br>
            <a:r>
              <a:rPr lang="en-US" dirty="0"/>
              <a:t>When will they fix the car?   --&gt;    They will fix the car.</a:t>
            </a:r>
            <a:br>
              <a:rPr lang="en-US" dirty="0"/>
            </a:br>
            <a:br>
              <a:rPr lang="en-US" dirty="0"/>
            </a:br>
            <a:r>
              <a:rPr lang="el-GR" dirty="0"/>
              <a:t>Στη συνέχεια σχηματίζουμε την παθητική φωνή σύμφωνα με τον γνωστό μας κανόνα.</a:t>
            </a:r>
            <a:br>
              <a:rPr lang="el-GR" dirty="0"/>
            </a:b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642918"/>
            <a:ext cx="8822214" cy="6098450"/>
          </a:xfrm>
        </p:spPr>
        <p:txBody>
          <a:bodyPr>
            <a:normAutofit fontScale="77500" lnSpcReduction="20000"/>
          </a:bodyPr>
          <a:lstStyle/>
          <a:p>
            <a:r>
              <a:rPr lang="el-GR" dirty="0"/>
              <a:t>   </a:t>
            </a:r>
            <a:r>
              <a:rPr lang="en-US" b="1" dirty="0"/>
              <a:t>ACTIVE VOICE                                       PASSIVE VOICE</a:t>
            </a:r>
            <a:br>
              <a:rPr lang="en-US" dirty="0"/>
            </a:br>
            <a:r>
              <a:rPr lang="en-US" dirty="0"/>
              <a:t>They will fix the car.                 --&gt;           The car will be fixed.</a:t>
            </a:r>
          </a:p>
          <a:p>
            <a:pPr marL="0" indent="0">
              <a:buNone/>
            </a:pPr>
            <a:br>
              <a:rPr lang="en-US" dirty="0"/>
            </a:br>
            <a:r>
              <a:rPr lang="el-GR" dirty="0"/>
              <a:t>Τέλος κάνουμε </a:t>
            </a:r>
            <a:r>
              <a:rPr lang="el-GR" b="1" dirty="0"/>
              <a:t>αντιστροφή</a:t>
            </a:r>
            <a:r>
              <a:rPr lang="el-GR" dirty="0"/>
              <a:t> προκειμένου να σχηματιστεί η ερωτηματική δομή της πρότασης. Αν υπάρχει κάποια ερωτηματική λέξη (what- who- how- when) την βάζω απλώς στην αρχή της πρότασης χωρίς να αλλάξει κάτι.</a:t>
            </a:r>
            <a:br>
              <a:rPr lang="el-GR" dirty="0"/>
            </a:br>
            <a:r>
              <a:rPr lang="el-GR" dirty="0"/>
              <a:t>       </a:t>
            </a:r>
            <a:br>
              <a:rPr lang="el-GR" dirty="0"/>
            </a:br>
            <a:r>
              <a:rPr lang="en-US" b="1" dirty="0"/>
              <a:t>KATA</a:t>
            </a:r>
            <a:r>
              <a:rPr lang="el-GR" b="1" dirty="0"/>
              <a:t>ΦΑΣΗ</a:t>
            </a:r>
            <a:r>
              <a:rPr lang="en-US" b="1" dirty="0"/>
              <a:t>                                                  </a:t>
            </a:r>
            <a:r>
              <a:rPr lang="el-GR" b="1" dirty="0"/>
              <a:t>ΕΡΩΤΗΣΗ</a:t>
            </a:r>
            <a:r>
              <a:rPr lang="en-US" b="1" dirty="0"/>
              <a:t> </a:t>
            </a:r>
            <a:br>
              <a:rPr lang="en-US" dirty="0"/>
            </a:br>
            <a:r>
              <a:rPr lang="en-US" dirty="0"/>
              <a:t>The car will be fixed.               --&gt;          Will the car be fixed?</a:t>
            </a:r>
            <a:br>
              <a:rPr lang="en-US" dirty="0"/>
            </a:br>
            <a:r>
              <a:rPr lang="en-US" dirty="0"/>
              <a:t>When will they fix the car?      --&gt;        When will the car be fixed?</a:t>
            </a:r>
          </a:p>
          <a:p>
            <a:pPr marL="0" indent="0">
              <a:buNone/>
            </a:pPr>
            <a:r>
              <a:rPr lang="en-US" dirty="0"/>
              <a:t>			           </a:t>
            </a:r>
            <a:br>
              <a:rPr lang="en-US" dirty="0"/>
            </a:br>
            <a:br>
              <a:rPr lang="en-US" dirty="0"/>
            </a:br>
            <a:r>
              <a:rPr lang="en-US" b="1" dirty="0"/>
              <a:t>More examples</a:t>
            </a:r>
            <a:br>
              <a:rPr lang="en-US" dirty="0"/>
            </a:br>
            <a:r>
              <a:rPr lang="en-US" dirty="0"/>
              <a:t>What do they normally do there? --&gt; What is normally done here?</a:t>
            </a:r>
            <a:br>
              <a:rPr lang="en-US" dirty="0"/>
            </a:br>
            <a:r>
              <a:rPr lang="en-US" dirty="0"/>
              <a:t>How did they repair this?            --&gt;  How was this repaired?</a:t>
            </a:r>
            <a:br>
              <a:rPr lang="en-US" dirty="0"/>
            </a:br>
            <a:r>
              <a:rPr lang="en-US" dirty="0"/>
              <a:t>Who sent this email?                --&gt; Who was this email sent by?        </a:t>
            </a:r>
          </a:p>
          <a:p>
            <a:pPr marL="0" indent="0">
              <a:buNone/>
            </a:pPr>
            <a:r>
              <a:rPr lang="en-US" dirty="0"/>
              <a:t>				        (By whom was this email sent?)</a:t>
            </a:r>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1142984"/>
            <a:ext cx="8572560" cy="5286412"/>
          </a:xfrm>
        </p:spPr>
        <p:txBody>
          <a:bodyPr>
            <a:normAutofit fontScale="92500" lnSpcReduction="10000"/>
          </a:bodyPr>
          <a:lstStyle/>
          <a:p>
            <a:pPr>
              <a:buNone/>
            </a:pPr>
            <a:endParaRPr lang="en-US" sz="3600" b="1" dirty="0"/>
          </a:p>
          <a:p>
            <a:pPr>
              <a:buNone/>
            </a:pPr>
            <a:r>
              <a:rPr lang="en-US" sz="3600" b="1" dirty="0"/>
              <a:t>Active</a:t>
            </a:r>
          </a:p>
          <a:p>
            <a:pPr>
              <a:buNone/>
            </a:pPr>
            <a:r>
              <a:rPr lang="en-US" sz="3600" b="1" dirty="0"/>
              <a:t>They </a:t>
            </a:r>
            <a:r>
              <a:rPr lang="en-US" sz="3600" b="1" u="sng" dirty="0">
                <a:solidFill>
                  <a:srgbClr val="FF0000"/>
                </a:solidFill>
              </a:rPr>
              <a:t>say</a:t>
            </a:r>
            <a:r>
              <a:rPr lang="en-US" sz="3600" b="1" dirty="0"/>
              <a:t> </a:t>
            </a:r>
            <a:r>
              <a:rPr lang="en-US" sz="3600" b="1" u="sng" dirty="0">
                <a:solidFill>
                  <a:schemeClr val="tx2"/>
                </a:solidFill>
              </a:rPr>
              <a:t>women live longer than men</a:t>
            </a:r>
            <a:r>
              <a:rPr lang="en-US" sz="3600" b="1" u="sng" dirty="0"/>
              <a:t>.</a:t>
            </a:r>
          </a:p>
          <a:p>
            <a:pPr>
              <a:buNone/>
            </a:pPr>
            <a:endParaRPr lang="en-US" sz="3600" dirty="0"/>
          </a:p>
          <a:p>
            <a:pPr>
              <a:buNone/>
            </a:pPr>
            <a:r>
              <a:rPr lang="en-US" sz="3600" b="1" dirty="0"/>
              <a:t>Impersonal Passive</a:t>
            </a:r>
          </a:p>
          <a:p>
            <a:pPr>
              <a:buNone/>
            </a:pPr>
            <a:r>
              <a:rPr lang="en-US" sz="3600" b="1" dirty="0">
                <a:solidFill>
                  <a:srgbClr val="FF0000"/>
                </a:solidFill>
              </a:rPr>
              <a:t>It is said </a:t>
            </a:r>
            <a:r>
              <a:rPr lang="en-US" sz="3600" b="1" dirty="0"/>
              <a:t>that </a:t>
            </a:r>
            <a:r>
              <a:rPr lang="en-US" sz="3600" b="1" dirty="0">
                <a:solidFill>
                  <a:schemeClr val="tx2"/>
                </a:solidFill>
              </a:rPr>
              <a:t>women live longer than men</a:t>
            </a:r>
            <a:r>
              <a:rPr lang="en-US" sz="3600" b="1" dirty="0"/>
              <a:t>.</a:t>
            </a:r>
          </a:p>
          <a:p>
            <a:pPr>
              <a:buNone/>
            </a:pPr>
            <a:endParaRPr lang="en-US" sz="3600" dirty="0"/>
          </a:p>
          <a:p>
            <a:pPr>
              <a:buNone/>
            </a:pPr>
            <a:r>
              <a:rPr lang="en-US" sz="3600" b="1" dirty="0"/>
              <a:t>Personal Passive</a:t>
            </a:r>
          </a:p>
          <a:p>
            <a:pPr>
              <a:buNone/>
            </a:pPr>
            <a:r>
              <a:rPr lang="en-US" sz="3600" b="1" dirty="0">
                <a:solidFill>
                  <a:srgbClr val="00B050"/>
                </a:solidFill>
              </a:rPr>
              <a:t>Women</a:t>
            </a:r>
            <a:r>
              <a:rPr lang="en-US" sz="3600" b="1" dirty="0"/>
              <a:t> </a:t>
            </a:r>
            <a:r>
              <a:rPr lang="en-US" sz="3600" b="1" dirty="0">
                <a:solidFill>
                  <a:srgbClr val="FF0000"/>
                </a:solidFill>
              </a:rPr>
              <a:t>are said </a:t>
            </a:r>
            <a:r>
              <a:rPr lang="en-US" sz="3600" b="1" dirty="0">
                <a:solidFill>
                  <a:schemeClr val="tx2"/>
                </a:solidFill>
              </a:rPr>
              <a:t>to live </a:t>
            </a:r>
            <a:r>
              <a:rPr lang="en-US" sz="3600" b="1" dirty="0"/>
              <a:t>longer than men.</a:t>
            </a:r>
          </a:p>
          <a:p>
            <a:pPr>
              <a:buNone/>
            </a:pPr>
            <a:endParaRPr lang="en-US" dirty="0"/>
          </a:p>
          <a:p>
            <a:pPr>
              <a:buNone/>
            </a:pPr>
            <a:endParaRPr lang="el-GR" dirty="0"/>
          </a:p>
        </p:txBody>
      </p:sp>
      <p:cxnSp>
        <p:nvCxnSpPr>
          <p:cNvPr id="11" name="10 - Ευθύγραμμο βέλος σύνδεσης"/>
          <p:cNvCxnSpPr/>
          <p:nvPr/>
        </p:nvCxnSpPr>
        <p:spPr>
          <a:xfrm rot="10800000">
            <a:off x="2857488" y="1428736"/>
            <a:ext cx="142876"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 Ορθογώνιο"/>
          <p:cNvSpPr/>
          <p:nvPr/>
        </p:nvSpPr>
        <p:spPr>
          <a:xfrm>
            <a:off x="428596" y="285728"/>
            <a:ext cx="5572148" cy="1200329"/>
          </a:xfrm>
          <a:prstGeom prst="rect">
            <a:avLst/>
          </a:prstGeom>
        </p:spPr>
        <p:txBody>
          <a:bodyPr wrap="square">
            <a:spAutoFit/>
          </a:bodyPr>
          <a:lstStyle/>
          <a:p>
            <a:r>
              <a:rPr lang="el-GR" sz="3600" b="1" dirty="0"/>
              <a:t>IMPERSONAL PASSIVE</a:t>
            </a:r>
            <a:br>
              <a:rPr lang="el-GR" sz="3600" dirty="0"/>
            </a:br>
            <a:endParaRPr lang="el-GR" sz="3600" dirty="0"/>
          </a:p>
        </p:txBody>
      </p:sp>
      <p:cxnSp>
        <p:nvCxnSpPr>
          <p:cNvPr id="18" name="17 - Ευθύγραμμο βέλος σύνδεσης"/>
          <p:cNvCxnSpPr/>
          <p:nvPr/>
        </p:nvCxnSpPr>
        <p:spPr>
          <a:xfrm rot="5400000">
            <a:off x="535753" y="3107529"/>
            <a:ext cx="1500198"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19 - Ευθύγραμμο βέλος σύνδεσης"/>
          <p:cNvCxnSpPr/>
          <p:nvPr/>
        </p:nvCxnSpPr>
        <p:spPr>
          <a:xfrm rot="16200000" flipH="1">
            <a:off x="607191" y="3679033"/>
            <a:ext cx="3000396" cy="9286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rot="16200000" flipH="1">
            <a:off x="2214546" y="3071810"/>
            <a:ext cx="1643074" cy="6429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p:nvPr/>
        </p:nvCxnSpPr>
        <p:spPr>
          <a:xfrm rot="5400000">
            <a:off x="428596" y="3357562"/>
            <a:ext cx="3143272" cy="15716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p:nvPr/>
        </p:nvCxnSpPr>
        <p:spPr>
          <a:xfrm rot="16200000" flipH="1">
            <a:off x="3250397" y="3107529"/>
            <a:ext cx="1785950" cy="5715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27 - Ευθύγραμμο βέλος σύνδεσης"/>
          <p:cNvCxnSpPr/>
          <p:nvPr/>
        </p:nvCxnSpPr>
        <p:spPr>
          <a:xfrm rot="5400000">
            <a:off x="2285984" y="4071942"/>
            <a:ext cx="314327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I-DQQM7DBZk/VPxGqWXg5qI/AAAAAAAAAR0/1o5fmgH5L0g/s1600/impersonalpassive.png">
            <a:hlinkClick r:id="rId2"/>
          </p:cNvPr>
          <p:cNvPicPr>
            <a:picLocks noGrp="1"/>
          </p:cNvPicPr>
          <p:nvPr>
            <p:ph idx="1"/>
          </p:nvPr>
        </p:nvPicPr>
        <p:blipFill>
          <a:blip r:embed="rId3"/>
          <a:srcRect/>
          <a:stretch>
            <a:fillRect/>
          </a:stretch>
        </p:blipFill>
        <p:spPr bwMode="auto">
          <a:xfrm>
            <a:off x="642910" y="2571744"/>
            <a:ext cx="7715304" cy="2071702"/>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500042"/>
            <a:ext cx="8401080" cy="5626121"/>
          </a:xfrm>
        </p:spPr>
        <p:txBody>
          <a:bodyPr>
            <a:normAutofit fontScale="25000" lnSpcReduction="20000"/>
          </a:bodyPr>
          <a:lstStyle/>
          <a:p>
            <a:pPr>
              <a:buNone/>
            </a:pPr>
            <a:r>
              <a:rPr lang="en-US" sz="9600" b="1" dirty="0"/>
              <a:t>PRESENT</a:t>
            </a:r>
            <a:endParaRPr lang="el-GR" sz="9600" dirty="0"/>
          </a:p>
          <a:p>
            <a:pPr>
              <a:buNone/>
            </a:pPr>
            <a:r>
              <a:rPr lang="en-US" sz="9600" dirty="0"/>
              <a:t>People say that he works in a bank. </a:t>
            </a:r>
            <a:endParaRPr lang="el-GR" sz="9600" dirty="0"/>
          </a:p>
          <a:p>
            <a:pPr>
              <a:buNone/>
            </a:pPr>
            <a:r>
              <a:rPr lang="en-US" sz="9600" dirty="0"/>
              <a:t> </a:t>
            </a:r>
            <a:endParaRPr lang="el-GR" sz="9600" dirty="0"/>
          </a:p>
          <a:p>
            <a:pPr>
              <a:buNone/>
            </a:pPr>
            <a:r>
              <a:rPr lang="en-US" sz="9600" dirty="0"/>
              <a:t>1. It is said that he works in a bank. </a:t>
            </a:r>
            <a:endParaRPr lang="el-GR" sz="9600" dirty="0"/>
          </a:p>
          <a:p>
            <a:pPr>
              <a:buNone/>
            </a:pPr>
            <a:r>
              <a:rPr lang="en-US" sz="9600" dirty="0"/>
              <a:t>2. He is said to work in a bank. </a:t>
            </a:r>
            <a:endParaRPr lang="el-GR" sz="9600" dirty="0"/>
          </a:p>
          <a:p>
            <a:pPr>
              <a:buNone/>
            </a:pPr>
            <a:r>
              <a:rPr lang="en-US" sz="9600" dirty="0"/>
              <a:t> </a:t>
            </a:r>
            <a:endParaRPr lang="el-GR" sz="9600" dirty="0"/>
          </a:p>
          <a:p>
            <a:pPr>
              <a:buNone/>
            </a:pPr>
            <a:r>
              <a:rPr lang="en-US" sz="9600" b="1" dirty="0"/>
              <a:t>PAST</a:t>
            </a:r>
            <a:endParaRPr lang="el-GR" sz="9600" dirty="0"/>
          </a:p>
          <a:p>
            <a:pPr>
              <a:buNone/>
            </a:pPr>
            <a:r>
              <a:rPr lang="en-US" sz="9600" dirty="0"/>
              <a:t>People believe that she killed him.</a:t>
            </a:r>
            <a:endParaRPr lang="el-GR" sz="9600" dirty="0"/>
          </a:p>
          <a:p>
            <a:pPr>
              <a:buNone/>
            </a:pPr>
            <a:r>
              <a:rPr lang="en-US" sz="9600" dirty="0"/>
              <a:t> </a:t>
            </a:r>
            <a:endParaRPr lang="el-GR" sz="9600" dirty="0"/>
          </a:p>
          <a:p>
            <a:pPr>
              <a:buNone/>
            </a:pPr>
            <a:r>
              <a:rPr lang="en-US" sz="9600" dirty="0"/>
              <a:t>1.It is believed that she killed him.</a:t>
            </a:r>
            <a:endParaRPr lang="el-GR" sz="9600" dirty="0"/>
          </a:p>
          <a:p>
            <a:pPr>
              <a:buNone/>
            </a:pPr>
            <a:r>
              <a:rPr lang="en-US" sz="9600" dirty="0"/>
              <a:t>2.She is believed to have killed him </a:t>
            </a:r>
            <a:endParaRPr lang="el-GR" sz="9600" dirty="0"/>
          </a:p>
          <a:p>
            <a:endParaRPr lang="el-GR" sz="9600" dirty="0"/>
          </a:p>
          <a:p>
            <a:pPr>
              <a:buNone/>
            </a:pPr>
            <a:r>
              <a:rPr lang="en-US" sz="9600" b="1" dirty="0"/>
              <a:t>CONTINUOUS</a:t>
            </a:r>
            <a:endParaRPr lang="el-GR" sz="9600" dirty="0"/>
          </a:p>
          <a:p>
            <a:pPr>
              <a:buNone/>
            </a:pPr>
            <a:r>
              <a:rPr lang="en-US" sz="9600" dirty="0"/>
              <a:t>People think that the weather is changing.</a:t>
            </a:r>
            <a:endParaRPr lang="el-GR" sz="9600" dirty="0"/>
          </a:p>
          <a:p>
            <a:pPr>
              <a:buNone/>
            </a:pPr>
            <a:r>
              <a:rPr lang="en-US" sz="9600" dirty="0"/>
              <a:t>1. It is thought that the weather is changing.</a:t>
            </a:r>
            <a:endParaRPr lang="el-GR" sz="9600" dirty="0"/>
          </a:p>
          <a:p>
            <a:pPr>
              <a:buNone/>
            </a:pPr>
            <a:r>
              <a:rPr lang="en-US" sz="9600" dirty="0"/>
              <a:t>2. The weather is thought to be changing.</a:t>
            </a:r>
            <a:endParaRPr lang="el-GR" sz="9600" dirty="0"/>
          </a:p>
          <a:p>
            <a:pPr>
              <a:buNone/>
            </a:pPr>
            <a:r>
              <a:rPr lang="en-US" sz="9600" dirty="0"/>
              <a:t> </a:t>
            </a:r>
            <a:endParaRPr lang="el-GR" sz="9600"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85720" y="357166"/>
            <a:ext cx="8401080" cy="5768997"/>
          </a:xfrm>
        </p:spPr>
        <p:txBody>
          <a:bodyPr>
            <a:normAutofit fontScale="85000" lnSpcReduction="10000"/>
          </a:bodyPr>
          <a:lstStyle/>
          <a:p>
            <a:r>
              <a:rPr lang="el-GR" dirty="0"/>
              <a:t>Όπως και στα ελληνικά, έτσι και στα αγγλικά τα ρήματα συναντώνται σε δύο «φωνές», την </a:t>
            </a:r>
            <a:r>
              <a:rPr lang="el-GR" b="1" dirty="0"/>
              <a:t>ενεργητική (=πλένω)</a:t>
            </a:r>
            <a:r>
              <a:rPr lang="el-GR" dirty="0"/>
              <a:t> και την </a:t>
            </a:r>
            <a:r>
              <a:rPr lang="el-GR" b="1" dirty="0"/>
              <a:t>παθητική (=πλένομαι)</a:t>
            </a:r>
            <a:r>
              <a:rPr lang="el-GR" dirty="0"/>
              <a:t>.</a:t>
            </a:r>
            <a:br>
              <a:rPr lang="el-GR" dirty="0"/>
            </a:br>
            <a:br>
              <a:rPr lang="el-GR" dirty="0"/>
            </a:br>
            <a:r>
              <a:rPr lang="el-GR" dirty="0"/>
              <a:t>Όπως φανερώνει και το όνομά τους:</a:t>
            </a:r>
            <a:br>
              <a:rPr lang="el-GR" dirty="0"/>
            </a:br>
            <a:r>
              <a:rPr lang="el-GR" dirty="0"/>
              <a:t>Η ενεργητική δηλώνει πως το υποκείμενο κάνει μια ενέργεια.       </a:t>
            </a:r>
            <a:r>
              <a:rPr lang="el-GR" i="1" dirty="0"/>
              <a:t>e.g. I open the box.</a:t>
            </a:r>
            <a:br>
              <a:rPr lang="el-GR" dirty="0"/>
            </a:br>
            <a:r>
              <a:rPr lang="el-GR" dirty="0"/>
              <a:t>Η παθητική δηλώνει πως το υποκείμενο παθαίνει κάτι.           </a:t>
            </a:r>
            <a:r>
              <a:rPr lang="el-GR" i="1" dirty="0"/>
              <a:t>e.g. The box is opened.</a:t>
            </a:r>
            <a:endParaRPr lang="en-US" i="1" dirty="0"/>
          </a:p>
          <a:p>
            <a:pPr>
              <a:buNone/>
            </a:pPr>
            <a:br>
              <a:rPr lang="el-GR" dirty="0"/>
            </a:br>
            <a:r>
              <a:rPr lang="el-GR" dirty="0"/>
              <a:t>Η παθητική φωνή χρησιμοποιείται όταν θέλουμε να </a:t>
            </a:r>
            <a:r>
              <a:rPr lang="el-GR" b="1" dirty="0"/>
              <a:t>δώσουμε έμφαση στο τι συνέβη</a:t>
            </a:r>
            <a:r>
              <a:rPr lang="el-GR" dirty="0"/>
              <a:t>- στην πράξη-  και όχι στο ποιος έκανε την πράξη- ποιητικό αίτιο.</a:t>
            </a:r>
            <a:br>
              <a:rPr lang="el-GR" dirty="0"/>
            </a:b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ΒΗΜΑΤΑ ΜΕΤΑΤΡΟΠΗΣ ΤΗΣ ΕΝΕΡΓΗΤΙΚΗΣ ΦΩΝΗΣ ΣΕ ΠΑΘΗΤΙΚΗ</a:t>
            </a:r>
            <a:br>
              <a:rPr lang="el-GR" dirty="0"/>
            </a:br>
            <a:endParaRPr lang="el-GR" dirty="0"/>
          </a:p>
        </p:txBody>
      </p:sp>
      <p:sp>
        <p:nvSpPr>
          <p:cNvPr id="3" name="2 - Θέση περιεχομένου"/>
          <p:cNvSpPr>
            <a:spLocks noGrp="1"/>
          </p:cNvSpPr>
          <p:nvPr>
            <p:ph idx="1"/>
          </p:nvPr>
        </p:nvSpPr>
        <p:spPr>
          <a:xfrm>
            <a:off x="142844" y="1214422"/>
            <a:ext cx="8643998" cy="5643578"/>
          </a:xfrm>
        </p:spPr>
        <p:txBody>
          <a:bodyPr>
            <a:normAutofit fontScale="40000" lnSpcReduction="20000"/>
          </a:bodyPr>
          <a:lstStyle/>
          <a:p>
            <a:pPr>
              <a:buNone/>
            </a:pPr>
            <a:r>
              <a:rPr lang="el-GR" sz="4400" b="1" dirty="0"/>
              <a:t>      </a:t>
            </a:r>
            <a:r>
              <a:rPr lang="el-GR" sz="5000" b="1" dirty="0"/>
              <a:t>1.Βρίσκουμε το υποκείμενο, το ρήμα και το αντικείμενο της πρότασής μας.   </a:t>
            </a:r>
            <a:endParaRPr lang="en-US" sz="5000" b="1" dirty="0"/>
          </a:p>
          <a:p>
            <a:pPr>
              <a:buNone/>
            </a:pPr>
            <a:br>
              <a:rPr lang="el-GR" sz="5000" b="1" dirty="0"/>
            </a:br>
            <a:r>
              <a:rPr lang="el-GR" sz="5000" b="1" dirty="0"/>
              <a:t>2.Μετατρέπουμε το αντικείμενο της πρότασης μας σε υποκείμενο της καινούργιας  πρότασης  που σκοπεύουμε να φτιάξουμε στην παθητική φωνή.</a:t>
            </a:r>
            <a:endParaRPr lang="en-US" sz="5000" b="1" dirty="0"/>
          </a:p>
          <a:p>
            <a:pPr>
              <a:buNone/>
            </a:pPr>
            <a:br>
              <a:rPr lang="el-GR" sz="5000" b="1" dirty="0"/>
            </a:br>
            <a:r>
              <a:rPr lang="el-GR" sz="5000" b="1" dirty="0"/>
              <a:t>3.Μετατρέπουμε το ρήμα της ενεργητικής πρότασης στον αντίστοιχο χρόνο της παθητικής φωνής και το τοποθετούμε στην καινούργια μας πρόταση. Εδώ προσέχουμε το αριθμό  (αν δηλαδή το καινούργιο μας υποκείμενο είναι ένα ή πολλά).</a:t>
            </a:r>
          </a:p>
          <a:p>
            <a:pPr>
              <a:buNone/>
            </a:pPr>
            <a:br>
              <a:rPr lang="el-GR" sz="5000" b="1" dirty="0"/>
            </a:br>
            <a:r>
              <a:rPr lang="el-GR" sz="5000" b="1" dirty="0"/>
              <a:t>4.Βάζουμε το ρήμα της κύριας πρότασης σε 3η στήλη (αν είναι ανώμαλο) ή προσθέτουμε απλώς την κατάληξη –ed (αν είναι ομαλό).</a:t>
            </a:r>
          </a:p>
          <a:p>
            <a:pPr>
              <a:buNone/>
            </a:pPr>
            <a:br>
              <a:rPr lang="el-GR" sz="5000" b="1" dirty="0"/>
            </a:br>
            <a:r>
              <a:rPr lang="el-GR" sz="5000" b="1" dirty="0"/>
              <a:t>5.Μετατρέπουμε το υποκείμενο της αρχικής μας πρότασης σε ποιητικό αίτιο</a:t>
            </a:r>
            <a:r>
              <a:rPr lang="en-US" sz="5000" b="1" dirty="0"/>
              <a:t> </a:t>
            </a:r>
            <a:r>
              <a:rPr lang="el-GR" sz="5000" b="1" dirty="0"/>
              <a:t>(agent).</a:t>
            </a:r>
            <a:endParaRPr lang="en-US" sz="5000" b="1" dirty="0"/>
          </a:p>
          <a:p>
            <a:pPr>
              <a:buNone/>
            </a:pPr>
            <a:br>
              <a:rPr lang="el-GR" sz="5000" b="1" dirty="0"/>
            </a:br>
            <a:r>
              <a:rPr lang="el-GR" sz="5000" b="1" dirty="0"/>
              <a:t>6.Aν το ποιητικό αίτιο είναι συγκεκριμένο τότε το τοποθετούμε στο τέλος της πρότασης χρησιμοποιώντας την πρόθεση “BY”. Αν όμως είναι αφηρημένο (he , someone, they, some people etc.) παραλείπεται.</a:t>
            </a:r>
            <a:br>
              <a:rPr lang="el-GR" sz="5000" b="1" dirty="0"/>
            </a:br>
            <a:br>
              <a:rPr lang="el-GR" dirty="0"/>
            </a:b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https://1.bp.blogspot.com/-dUr45TTgfJQ/VMEuoM1dh4I/AAAAAAAAALE/cEHtdn7Ocdg/s1600/passive.jpg">
            <a:hlinkClick r:id="rId2"/>
          </p:cNvPr>
          <p:cNvPicPr>
            <a:picLocks noGrp="1"/>
          </p:cNvPicPr>
          <p:nvPr>
            <p:ph idx="1"/>
          </p:nvPr>
        </p:nvPicPr>
        <p:blipFill>
          <a:blip r:embed="rId3"/>
          <a:srcRect/>
          <a:stretch>
            <a:fillRect/>
          </a:stretch>
        </p:blipFill>
        <p:spPr bwMode="auto">
          <a:xfrm>
            <a:off x="571472" y="857232"/>
            <a:ext cx="8072494" cy="523003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Αγγλικά Στο πρώτο θρανίο!: Αγγλικά Grammar: Passive voice MADE EASY"/>
          <p:cNvPicPr>
            <a:picLocks noGrp="1"/>
          </p:cNvPicPr>
          <p:nvPr>
            <p:ph idx="1"/>
          </p:nvPr>
        </p:nvPicPr>
        <p:blipFill>
          <a:blip r:embed="rId2"/>
          <a:srcRect/>
          <a:stretch>
            <a:fillRect/>
          </a:stretch>
        </p:blipFill>
        <p:spPr bwMode="auto">
          <a:xfrm>
            <a:off x="214282" y="214290"/>
            <a:ext cx="8643998" cy="6286544"/>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Agent (= ποιητικό αίτιο)</a:t>
            </a:r>
            <a:br>
              <a:rPr lang="el-GR" dirty="0"/>
            </a:br>
            <a:endParaRPr lang="el-GR" dirty="0"/>
          </a:p>
        </p:txBody>
      </p:sp>
      <p:sp>
        <p:nvSpPr>
          <p:cNvPr id="3" name="2 - Θέση περιεχομένου"/>
          <p:cNvSpPr>
            <a:spLocks noGrp="1"/>
          </p:cNvSpPr>
          <p:nvPr>
            <p:ph idx="1"/>
          </p:nvPr>
        </p:nvSpPr>
        <p:spPr>
          <a:xfrm>
            <a:off x="214282" y="1000108"/>
            <a:ext cx="8472518" cy="5572164"/>
          </a:xfrm>
        </p:spPr>
        <p:txBody>
          <a:bodyPr>
            <a:normAutofit fontScale="62500" lnSpcReduction="20000"/>
          </a:bodyPr>
          <a:lstStyle/>
          <a:p>
            <a:r>
              <a:rPr lang="el-GR" dirty="0"/>
              <a:t> Το υποκείμενο της ενεργητικής πρότασης μετατρέπεται σε ποιητικό αίτιο. Το ποιητικό αίτιο μας δίνει την πληροφορία για το ποιος έκανε την πράξη.</a:t>
            </a:r>
          </a:p>
          <a:p>
            <a:pPr>
              <a:buNone/>
            </a:pPr>
            <a:r>
              <a:rPr lang="el-GR" dirty="0"/>
              <a:t> </a:t>
            </a:r>
          </a:p>
          <a:p>
            <a:r>
              <a:rPr lang="el-GR" dirty="0"/>
              <a:t>Στην παθητική φωνή δίνουμε έμφαση στην ίδια την πράξη-γεγονός παρά στο ποιος έκανε την πράξη αυτή. Γι' αυτό και τις περισσότερες φορές το ποιητικό αίτιο παραλείπεται, ειδικότερα όταν είναι γενικό και αόριστο. </a:t>
            </a:r>
          </a:p>
          <a:p>
            <a:pPr>
              <a:buNone/>
            </a:pPr>
            <a:r>
              <a:rPr lang="el-GR" dirty="0"/>
              <a:t> </a:t>
            </a:r>
          </a:p>
          <a:p>
            <a:r>
              <a:rPr lang="el-GR" b="1" dirty="0"/>
              <a:t>ΠΟΤΕ ΠΑΡΑΛΕΙΠΕΤΑΙ ΤΟ ΠΟΙΗΤΙΚΟ ΑΙΤΙΟ</a:t>
            </a:r>
            <a:endParaRPr lang="el-GR" dirty="0"/>
          </a:p>
          <a:p>
            <a:pPr>
              <a:buNone/>
            </a:pPr>
            <a:r>
              <a:rPr lang="el-GR" dirty="0"/>
              <a:t>	Συνήθως παραλείπεται όταν το υποκείμενο της ενεργητικής πρότασης είναι:</a:t>
            </a:r>
          </a:p>
          <a:p>
            <a:pPr>
              <a:buNone/>
            </a:pPr>
            <a:r>
              <a:rPr lang="el-GR" dirty="0"/>
              <a:t>	</a:t>
            </a:r>
            <a:r>
              <a:rPr lang="en-US" dirty="0"/>
              <a:t>1. </a:t>
            </a:r>
            <a:r>
              <a:rPr lang="el-GR" dirty="0"/>
              <a:t>Προσωπική αντωνυμία</a:t>
            </a:r>
            <a:r>
              <a:rPr lang="en-US" dirty="0"/>
              <a:t> </a:t>
            </a:r>
            <a:r>
              <a:rPr lang="en-US" i="1" dirty="0"/>
              <a:t>(</a:t>
            </a:r>
            <a:r>
              <a:rPr lang="el-GR" i="1" dirty="0"/>
              <a:t>Ι</a:t>
            </a:r>
            <a:r>
              <a:rPr lang="en-US" i="1" dirty="0"/>
              <a:t>, you, he, she, it, we, they)</a:t>
            </a:r>
            <a:endParaRPr lang="el-GR" i="1" dirty="0"/>
          </a:p>
          <a:p>
            <a:pPr>
              <a:buNone/>
            </a:pPr>
            <a:r>
              <a:rPr lang="el-GR" i="1" dirty="0"/>
              <a:t>	</a:t>
            </a:r>
            <a:r>
              <a:rPr lang="en-US" dirty="0"/>
              <a:t>Active: He invited me to his birthday party.</a:t>
            </a:r>
            <a:endParaRPr lang="el-GR" dirty="0"/>
          </a:p>
          <a:p>
            <a:pPr>
              <a:buNone/>
            </a:pPr>
            <a:r>
              <a:rPr lang="el-GR" dirty="0"/>
              <a:t>	</a:t>
            </a:r>
            <a:r>
              <a:rPr lang="en-US" dirty="0"/>
              <a:t>Passive: I was invited to his birthday party (by him).</a:t>
            </a:r>
            <a:endParaRPr lang="el-GR" dirty="0"/>
          </a:p>
          <a:p>
            <a:pPr>
              <a:buNone/>
            </a:pPr>
            <a:r>
              <a:rPr lang="en-US" dirty="0"/>
              <a:t> </a:t>
            </a:r>
            <a:endParaRPr lang="el-GR" dirty="0"/>
          </a:p>
          <a:p>
            <a:pPr>
              <a:buNone/>
            </a:pPr>
            <a:r>
              <a:rPr lang="el-GR" dirty="0"/>
              <a:t>	</a:t>
            </a:r>
            <a:r>
              <a:rPr lang="en-US" dirty="0"/>
              <a:t>2. </a:t>
            </a:r>
            <a:r>
              <a:rPr lang="el-GR" dirty="0"/>
              <a:t>Αόριστη αντωνυμία</a:t>
            </a:r>
            <a:r>
              <a:rPr lang="en-US" dirty="0"/>
              <a:t> </a:t>
            </a:r>
            <a:r>
              <a:rPr lang="en-US" i="1" dirty="0"/>
              <a:t>(someone, anyone, everyone)</a:t>
            </a:r>
            <a:endParaRPr lang="el-GR" dirty="0"/>
          </a:p>
          <a:p>
            <a:pPr>
              <a:buNone/>
            </a:pPr>
            <a:r>
              <a:rPr lang="el-GR" dirty="0"/>
              <a:t>	</a:t>
            </a:r>
            <a:r>
              <a:rPr lang="en-US" dirty="0"/>
              <a:t>Active: Someone has eaten my sandwich.</a:t>
            </a:r>
            <a:endParaRPr lang="el-GR" dirty="0"/>
          </a:p>
          <a:p>
            <a:pPr>
              <a:buNone/>
            </a:pPr>
            <a:r>
              <a:rPr lang="el-GR" dirty="0"/>
              <a:t>	</a:t>
            </a:r>
            <a:r>
              <a:rPr lang="en-US" dirty="0"/>
              <a:t>Passive: My sandwich has been eaten (by someone).</a:t>
            </a:r>
            <a:endParaRPr lang="el-GR" dirty="0"/>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85728"/>
            <a:ext cx="8472518" cy="6215106"/>
          </a:xfrm>
        </p:spPr>
        <p:txBody>
          <a:bodyPr>
            <a:normAutofit fontScale="77500" lnSpcReduction="20000"/>
          </a:bodyPr>
          <a:lstStyle/>
          <a:p>
            <a:pPr>
              <a:buNone/>
            </a:pPr>
            <a:r>
              <a:rPr lang="el-GR" dirty="0"/>
              <a:t>Επίσης παραλείπεται όταν:</a:t>
            </a:r>
          </a:p>
          <a:p>
            <a:pPr>
              <a:buNone/>
            </a:pPr>
            <a:r>
              <a:rPr lang="el-GR" dirty="0"/>
              <a:t>1. Εννοείται εύκολα κατανοητό από τα συμφραζόμενα.</a:t>
            </a:r>
          </a:p>
          <a:p>
            <a:pPr>
              <a:buNone/>
            </a:pPr>
            <a:r>
              <a:rPr lang="en-US" dirty="0"/>
              <a:t>e.g. The murderer has been arrested. </a:t>
            </a:r>
            <a:r>
              <a:rPr lang="en-US" i="1" dirty="0"/>
              <a:t>(The police have arrested the murderer.)</a:t>
            </a:r>
            <a:endParaRPr lang="el-GR" dirty="0"/>
          </a:p>
          <a:p>
            <a:pPr>
              <a:buNone/>
            </a:pPr>
            <a:r>
              <a:rPr lang="en-US" dirty="0"/>
              <a:t> </a:t>
            </a:r>
            <a:endParaRPr lang="el-GR" dirty="0"/>
          </a:p>
          <a:p>
            <a:pPr>
              <a:buNone/>
            </a:pPr>
            <a:r>
              <a:rPr lang="el-GR" dirty="0"/>
              <a:t>2. Δεν είναι σημαντικό να αναφέρω ποιος έκανε την πράξη, δεν μας νοιάζει.</a:t>
            </a:r>
          </a:p>
          <a:p>
            <a:pPr>
              <a:buNone/>
            </a:pPr>
            <a:r>
              <a:rPr lang="en-US" dirty="0"/>
              <a:t>e.g. I was advised to apply for a visa in advance. </a:t>
            </a:r>
            <a:r>
              <a:rPr lang="el-GR" i="1" dirty="0"/>
              <a:t>(δεν με ενδιαφέρει από ποιον)</a:t>
            </a:r>
            <a:endParaRPr lang="el-GR" dirty="0"/>
          </a:p>
          <a:p>
            <a:pPr>
              <a:buNone/>
            </a:pPr>
            <a:r>
              <a:rPr lang="el-GR" dirty="0"/>
              <a:t> </a:t>
            </a:r>
          </a:p>
          <a:p>
            <a:pPr>
              <a:buNone/>
            </a:pPr>
            <a:r>
              <a:rPr lang="el-GR" dirty="0"/>
              <a:t>3. Στην απρόσωπη σύνταξη της παθητικής φωνής.</a:t>
            </a:r>
          </a:p>
          <a:p>
            <a:pPr>
              <a:buNone/>
            </a:pPr>
            <a:r>
              <a:rPr lang="en-US" dirty="0"/>
              <a:t>e.g. It has been decided to cancel next week's meeting.</a:t>
            </a:r>
            <a:endParaRPr lang="el-GR" dirty="0"/>
          </a:p>
          <a:p>
            <a:endParaRPr lang="el-GR" dirty="0"/>
          </a:p>
          <a:p>
            <a:pPr>
              <a:buNone/>
            </a:pPr>
            <a:r>
              <a:rPr lang="el-GR" dirty="0"/>
              <a:t>Όταν θέλω να δηλώσω το </a:t>
            </a:r>
            <a:r>
              <a:rPr lang="el-GR" b="1" dirty="0"/>
              <a:t>μέσ</a:t>
            </a:r>
            <a:r>
              <a:rPr lang="en-US" b="1" dirty="0"/>
              <a:t>o</a:t>
            </a:r>
            <a:r>
              <a:rPr lang="el-GR" dirty="0"/>
              <a:t>, το </a:t>
            </a:r>
            <a:r>
              <a:rPr lang="el-GR" b="1" dirty="0"/>
              <a:t>εργαλείο</a:t>
            </a:r>
            <a:r>
              <a:rPr lang="el-GR" dirty="0"/>
              <a:t>, το </a:t>
            </a:r>
            <a:r>
              <a:rPr lang="el-GR" b="1" dirty="0"/>
              <a:t>όργανο</a:t>
            </a:r>
            <a:r>
              <a:rPr lang="el-GR" dirty="0"/>
              <a:t> με το οποίο έγινε μια πράξη δεν χρησιμοποιώ το by αλλά το </a:t>
            </a:r>
            <a:r>
              <a:rPr lang="el-GR" b="1" dirty="0"/>
              <a:t>with</a:t>
            </a:r>
            <a:r>
              <a:rPr lang="el-GR" dirty="0"/>
              <a:t>.</a:t>
            </a:r>
          </a:p>
          <a:p>
            <a:pPr>
              <a:buNone/>
            </a:pPr>
            <a:r>
              <a:rPr lang="en-US" dirty="0"/>
              <a:t>e.g. The crowds were dispersed </a:t>
            </a:r>
            <a:r>
              <a:rPr lang="en-US" i="1" dirty="0"/>
              <a:t>with</a:t>
            </a:r>
            <a:r>
              <a:rPr lang="en-US" dirty="0"/>
              <a:t> tear gas.</a:t>
            </a:r>
            <a:endParaRPr lang="el-GR" dirty="0"/>
          </a:p>
          <a:p>
            <a:pPr>
              <a:buNone/>
            </a:pPr>
            <a:r>
              <a:rPr lang="en-US" dirty="0"/>
              <a:t>e.g. He was hit </a:t>
            </a:r>
            <a:r>
              <a:rPr lang="en-US" i="1" dirty="0"/>
              <a:t>with a branch</a:t>
            </a:r>
            <a:r>
              <a:rPr lang="en-US" dirty="0"/>
              <a:t> while walking in the woods.</a:t>
            </a:r>
            <a:endParaRPr lang="el-GR" dirty="0"/>
          </a:p>
          <a:p>
            <a:endParaRPr lang="el-GR" dirty="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214290"/>
            <a:ext cx="8472518" cy="6215106"/>
          </a:xfrm>
        </p:spPr>
        <p:txBody>
          <a:bodyPr>
            <a:normAutofit lnSpcReduction="10000"/>
          </a:bodyPr>
          <a:lstStyle/>
          <a:p>
            <a:pPr>
              <a:buNone/>
            </a:pPr>
            <a:r>
              <a:rPr lang="el-GR" b="1" dirty="0"/>
              <a:t>MODAL VERBS</a:t>
            </a:r>
            <a:endParaRPr lang="el-GR" dirty="0"/>
          </a:p>
          <a:p>
            <a:pPr>
              <a:buNone/>
            </a:pPr>
            <a:r>
              <a:rPr lang="el-GR" dirty="0"/>
              <a:t>Ακολουθούμε την εξής δομή: </a:t>
            </a:r>
          </a:p>
          <a:p>
            <a:pPr>
              <a:buNone/>
            </a:pPr>
            <a:r>
              <a:rPr lang="el-GR" dirty="0"/>
              <a:t> </a:t>
            </a:r>
          </a:p>
          <a:p>
            <a:pPr>
              <a:buNone/>
            </a:pPr>
            <a:r>
              <a:rPr lang="el-GR" b="1" dirty="0"/>
              <a:t>modal + be + verb-ed ή 3η στήλη (present)</a:t>
            </a:r>
            <a:endParaRPr lang="el-GR" dirty="0"/>
          </a:p>
          <a:p>
            <a:pPr>
              <a:buNone/>
            </a:pPr>
            <a:r>
              <a:rPr lang="en-US" b="1" dirty="0"/>
              <a:t>modal + have been +  verb-ed </a:t>
            </a:r>
            <a:r>
              <a:rPr lang="el-GR" b="1" dirty="0"/>
              <a:t>ή</a:t>
            </a:r>
            <a:r>
              <a:rPr lang="en-US" b="1" dirty="0"/>
              <a:t> 3</a:t>
            </a:r>
            <a:r>
              <a:rPr lang="el-GR" b="1" dirty="0"/>
              <a:t>η στήλη</a:t>
            </a:r>
            <a:r>
              <a:rPr lang="en-US" b="1" dirty="0"/>
              <a:t> (past)</a:t>
            </a:r>
            <a:endParaRPr lang="el-GR" dirty="0"/>
          </a:p>
          <a:p>
            <a:pPr>
              <a:buNone/>
            </a:pPr>
            <a:r>
              <a:rPr lang="en-US" dirty="0"/>
              <a:t>   </a:t>
            </a:r>
            <a:r>
              <a:rPr lang="en-US" b="1" dirty="0"/>
              <a:t>ACTIVE VOICE                                       PASSIVE VOICE</a:t>
            </a:r>
            <a:endParaRPr lang="el-GR" dirty="0"/>
          </a:p>
          <a:p>
            <a:r>
              <a:rPr lang="en-US" dirty="0"/>
              <a:t>e.g. You can paint the wall quickly.    --&gt;   The wall can be painted quickly.</a:t>
            </a:r>
            <a:endParaRPr lang="el-GR" dirty="0"/>
          </a:p>
          <a:p>
            <a:r>
              <a:rPr lang="en-US" dirty="0"/>
              <a:t>e.g. You could have finished the project on time. --&gt; The project could have been finished on time.</a:t>
            </a:r>
            <a:endParaRPr lang="el-GR" dirty="0"/>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14282" y="500042"/>
            <a:ext cx="8472518" cy="5626121"/>
          </a:xfrm>
        </p:spPr>
        <p:txBody>
          <a:bodyPr>
            <a:normAutofit fontScale="85000" lnSpcReduction="20000"/>
          </a:bodyPr>
          <a:lstStyle/>
          <a:p>
            <a:pPr>
              <a:buNone/>
            </a:pPr>
            <a:r>
              <a:rPr lang="el-GR" b="1" dirty="0"/>
              <a:t>VERBS OF SENSES</a:t>
            </a:r>
            <a:r>
              <a:rPr lang="el-GR" dirty="0"/>
              <a:t> (= ρήματα αισθήσεως)</a:t>
            </a:r>
          </a:p>
          <a:p>
            <a:pPr>
              <a:buNone/>
            </a:pPr>
            <a:r>
              <a:rPr lang="el-GR" dirty="0"/>
              <a:t> </a:t>
            </a:r>
          </a:p>
          <a:p>
            <a:pPr>
              <a:buNone/>
            </a:pPr>
            <a:r>
              <a:rPr lang="el-GR" dirty="0"/>
              <a:t>	Ενώ στην ενεργητική φωνή τα ρήματα αισθήσεως ακολουθούνται από bare infinitive (= απαρέμφατο) στην </a:t>
            </a:r>
            <a:r>
              <a:rPr lang="el-GR" b="1" dirty="0"/>
              <a:t>παθητική</a:t>
            </a:r>
            <a:r>
              <a:rPr lang="el-GR" dirty="0"/>
              <a:t> ακολουθούνται από </a:t>
            </a:r>
            <a:r>
              <a:rPr lang="el-GR" b="1" dirty="0">
                <a:hlinkClick r:id="rId2"/>
              </a:rPr>
              <a:t>to infinitive</a:t>
            </a:r>
            <a:r>
              <a:rPr lang="el-GR" dirty="0"/>
              <a:t>.</a:t>
            </a:r>
          </a:p>
          <a:p>
            <a:pPr>
              <a:buNone/>
            </a:pPr>
            <a:r>
              <a:rPr lang="el-GR" dirty="0"/>
              <a:t> </a:t>
            </a:r>
          </a:p>
          <a:p>
            <a:r>
              <a:rPr lang="el-GR" dirty="0"/>
              <a:t>       </a:t>
            </a:r>
            <a:r>
              <a:rPr lang="en-US" b="1" dirty="0"/>
              <a:t>ACTIVE VOICE                                            PASSIVE VOICE</a:t>
            </a:r>
            <a:endParaRPr lang="el-GR" dirty="0"/>
          </a:p>
          <a:p>
            <a:pPr>
              <a:buNone/>
            </a:pPr>
            <a:r>
              <a:rPr lang="en-US" dirty="0"/>
              <a:t>e.g. Nobody saw her park the car.   --&gt;   She wasn't seen to</a:t>
            </a:r>
          </a:p>
          <a:p>
            <a:pPr>
              <a:buNone/>
            </a:pPr>
            <a:r>
              <a:rPr lang="en-US" dirty="0"/>
              <a:t>                                                                        park the car.</a:t>
            </a:r>
            <a:endParaRPr lang="el-GR" dirty="0"/>
          </a:p>
          <a:p>
            <a:pPr>
              <a:buNone/>
            </a:pPr>
            <a:r>
              <a:rPr lang="en-US" dirty="0"/>
              <a:t>e.g. I saw Bill run away.                    --&gt;   Bill was seen to run        </a:t>
            </a:r>
          </a:p>
          <a:p>
            <a:pPr>
              <a:buNone/>
            </a:pPr>
            <a:r>
              <a:rPr lang="en-US" dirty="0"/>
              <a:t>                                                                      away.</a:t>
            </a:r>
            <a:endParaRPr lang="el-GR" dirty="0"/>
          </a:p>
          <a:p>
            <a:pPr>
              <a:buNone/>
            </a:pPr>
            <a:r>
              <a:rPr lang="en-US" dirty="0"/>
              <a:t>e.g. She made them try it again.     --&gt;   They were made to</a:t>
            </a:r>
          </a:p>
          <a:p>
            <a:pPr>
              <a:buNone/>
            </a:pPr>
            <a:r>
              <a:rPr lang="en-US" dirty="0"/>
              <a:t>                                                                       try it again.</a:t>
            </a:r>
            <a:endParaRPr lang="el-GR" dirty="0"/>
          </a:p>
          <a:p>
            <a:pPr>
              <a:buNone/>
            </a:pP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1179</Words>
  <Application>Microsoft Office PowerPoint</Application>
  <PresentationFormat>Προβολή στην οθόνη (4:3)</PresentationFormat>
  <Paragraphs>95</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Arial</vt:lpstr>
      <vt:lpstr>Calibri</vt:lpstr>
      <vt:lpstr>Θέμα του Office</vt:lpstr>
      <vt:lpstr>PASSIVE VOICE</vt:lpstr>
      <vt:lpstr>Παρουσίαση του PowerPoint</vt:lpstr>
      <vt:lpstr>ΒΗΜΑΤΑ ΜΕΤΑΤΡΟΠΗΣ ΤΗΣ ΕΝΕΡΓΗΤΙΚΗΣ ΦΩΝΗΣ ΣΕ ΠΑΘΗΤΙΚΗ </vt:lpstr>
      <vt:lpstr>Παρουσίαση του PowerPoint</vt:lpstr>
      <vt:lpstr>Παρουσίαση του PowerPoint</vt:lpstr>
      <vt:lpstr>Agent (= ποιητικό αίτιο) </vt:lpstr>
      <vt:lpstr>Παρουσίαση του PowerPoint</vt:lpstr>
      <vt:lpstr>Παρουσίαση του PowerPoint</vt:lpstr>
      <vt:lpstr>Παρουσίαση του PowerPoint</vt:lpstr>
      <vt:lpstr>Παρουσίαση του PowerPoint</vt:lpstr>
      <vt:lpstr>IMPERATIVE (= προστακτική) </vt:lpstr>
      <vt:lpstr>QUESTIONS </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User</cp:lastModifiedBy>
  <cp:revision>63</cp:revision>
  <dcterms:created xsi:type="dcterms:W3CDTF">2021-01-06T19:53:33Z</dcterms:created>
  <dcterms:modified xsi:type="dcterms:W3CDTF">2022-02-06T23:49:15Z</dcterms:modified>
</cp:coreProperties>
</file>